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10/3/2021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EB1433-80C6-4482-B91B-31C27FECF4B6}"/>
              </a:ext>
            </a:extLst>
          </p:cNvPr>
          <p:cNvSpPr/>
          <p:nvPr/>
        </p:nvSpPr>
        <p:spPr>
          <a:xfrm>
            <a:off x="212035" y="106017"/>
            <a:ext cx="11807687" cy="655982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D63B4E8-9D54-45DB-ACBF-7DA8D49792D5}"/>
              </a:ext>
            </a:extLst>
          </p:cNvPr>
          <p:cNvSpPr/>
          <p:nvPr/>
        </p:nvSpPr>
        <p:spPr>
          <a:xfrm>
            <a:off x="3796748" y="192157"/>
            <a:ext cx="4306956" cy="131196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u="sng" dirty="0">
                <a:solidFill>
                  <a:schemeClr val="bg1"/>
                </a:solidFill>
                <a:cs typeface="+mj-cs"/>
              </a:rPr>
              <a:t>المواد المشبكة او الرابطة</a:t>
            </a:r>
          </a:p>
          <a:p>
            <a:pPr algn="ctr"/>
            <a:r>
              <a:rPr lang="ar-IQ" dirty="0">
                <a:solidFill>
                  <a:schemeClr val="bg1"/>
                </a:solidFill>
              </a:rPr>
              <a:t> </a:t>
            </a:r>
            <a:r>
              <a:rPr lang="en-US" sz="2400" b="1" u="sng" dirty="0">
                <a:solidFill>
                  <a:schemeClr val="bg1"/>
                </a:solidFill>
              </a:rPr>
              <a:t>Cross-Linking Agents</a:t>
            </a:r>
            <a:endParaRPr lang="ar-IQ" sz="2400" b="1" u="sng" dirty="0">
              <a:solidFill>
                <a:schemeClr val="bg1"/>
              </a:solidFill>
            </a:endParaRPr>
          </a:p>
          <a:p>
            <a:pPr algn="ctr"/>
            <a:endParaRPr lang="en-US" dirty="0">
              <a:solidFill>
                <a:schemeClr val="bg1"/>
              </a:solidFill>
            </a:endParaRPr>
          </a:p>
        </p:txBody>
      </p:sp>
      <p:sp>
        <p:nvSpPr>
          <p:cNvPr id="6" name="Rectangle 5">
            <a:extLst>
              <a:ext uri="{FF2B5EF4-FFF2-40B4-BE49-F238E27FC236}">
                <a16:creationId xmlns:a16="http://schemas.microsoft.com/office/drawing/2014/main" id="{F17F0D51-E251-4136-9F7D-534D5813CDB9}"/>
              </a:ext>
            </a:extLst>
          </p:cNvPr>
          <p:cNvSpPr/>
          <p:nvPr/>
        </p:nvSpPr>
        <p:spPr>
          <a:xfrm>
            <a:off x="318052" y="1504121"/>
            <a:ext cx="11476383" cy="461838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dirty="0">
                <a:solidFill>
                  <a:schemeClr val="bg1"/>
                </a:solidFill>
                <a:highlight>
                  <a:srgbClr val="FFFF00"/>
                </a:highlight>
                <a:cs typeface="+mj-cs"/>
              </a:rPr>
              <a:t>المواد المشبكة </a:t>
            </a:r>
            <a:r>
              <a:rPr lang="ar-IQ" sz="2000" b="1" dirty="0">
                <a:solidFill>
                  <a:schemeClr val="bg1"/>
                </a:solidFill>
                <a:cs typeface="+mj-cs"/>
              </a:rPr>
              <a:t>هي مركبات كيميائية تضاف لغرض احداث تفاعل كيميائي بنها وبين المجاميع الفعالة الموجودة في البوليمر ونتيجة لهذا التفاعل تربط السلاسل البوليمرية بعضها البعض باواصر كيميائية بالنتيجة تؤدي الى تحويل البوليمر من خطي الى بوليمر تشابك يصعب اذابتها او انصهاره .ان اختيار المادة المشبكة يعتمد على ...نوع البوليمر من حيث طبيعة المجاميع الفعالة الموجودة فيه ......و نوع العامل المتشابك وطبيعة المجاميع الفعالة الموجودة فيه , لذلك يجب ان يكون هنالك توافق مابين تلك المجاميع .</a:t>
            </a:r>
          </a:p>
          <a:p>
            <a:pPr algn="ctr"/>
            <a:r>
              <a:rPr lang="ar-IQ" sz="2000" b="1" dirty="0">
                <a:solidFill>
                  <a:schemeClr val="bg1"/>
                </a:solidFill>
                <a:cs typeface="+mj-cs"/>
              </a:rPr>
              <a:t>في حالة استخدام عامل مشبك خارجي ( في احيان كثيرة يسمى بالعامل المصلب ) ممكن ان يحدث التفاعل اما بدرجة حرارة عالية او بدرجة حرارة المختبر </a:t>
            </a:r>
          </a:p>
          <a:p>
            <a:pPr algn="ctr"/>
            <a:endParaRPr lang="ar-IQ" sz="2000" b="1" dirty="0">
              <a:solidFill>
                <a:schemeClr val="bg1"/>
              </a:solidFill>
              <a:cs typeface="+mj-cs"/>
            </a:endParaRPr>
          </a:p>
          <a:p>
            <a:pPr algn="ctr"/>
            <a:r>
              <a:rPr lang="ar-IQ" sz="2000" b="1" dirty="0">
                <a:solidFill>
                  <a:schemeClr val="bg1"/>
                </a:solidFill>
                <a:cs typeface="+mj-cs"/>
              </a:rPr>
              <a:t>وفي حالات كثيرة تكون </a:t>
            </a:r>
            <a:r>
              <a:rPr lang="ar-IQ" sz="2000" b="1" u="sng" dirty="0">
                <a:solidFill>
                  <a:srgbClr val="002060"/>
                </a:solidFill>
                <a:highlight>
                  <a:srgbClr val="FFFF00"/>
                </a:highlight>
                <a:cs typeface="+mj-cs"/>
              </a:rPr>
              <a:t>رطوبة الجو </a:t>
            </a:r>
            <a:r>
              <a:rPr lang="ar-IQ" sz="2000" b="1" dirty="0">
                <a:solidFill>
                  <a:schemeClr val="bg1"/>
                </a:solidFill>
                <a:cs typeface="+mj-cs"/>
              </a:rPr>
              <a:t>هي المسؤلة عن تبلمر البوليمر وبالتالي تسمى مثل هذه المواد بالمواد المتصلبة ذات المكون الواحد ( اي لاتحتاج الى اضافة مادة مصلبة خارجية ).</a:t>
            </a:r>
          </a:p>
          <a:p>
            <a:pPr algn="ctr"/>
            <a:r>
              <a:rPr lang="ar-IQ" sz="2000" b="1" dirty="0">
                <a:solidFill>
                  <a:schemeClr val="bg1"/>
                </a:solidFill>
                <a:cs typeface="+mj-cs"/>
              </a:rPr>
              <a:t>اضافة الى ذلك ممكن استخدام كل من </a:t>
            </a:r>
            <a:r>
              <a:rPr lang="ar-IQ" sz="2000" b="1" dirty="0">
                <a:solidFill>
                  <a:schemeClr val="bg1"/>
                </a:solidFill>
                <a:highlight>
                  <a:srgbClr val="FFFF00"/>
                </a:highlight>
                <a:cs typeface="+mj-cs"/>
              </a:rPr>
              <a:t>( الحرارة , الضوء , الاشعة ) </a:t>
            </a:r>
            <a:r>
              <a:rPr lang="ar-IQ" sz="2000" b="1" dirty="0">
                <a:solidFill>
                  <a:schemeClr val="bg1"/>
                </a:solidFill>
                <a:cs typeface="+mj-cs"/>
              </a:rPr>
              <a:t>لاحداث تفاعلات التشابك للبوليمر .</a:t>
            </a:r>
          </a:p>
          <a:p>
            <a:pPr algn="ctr"/>
            <a:endParaRPr lang="ar-IQ" sz="2000" b="1" dirty="0">
              <a:solidFill>
                <a:schemeClr val="bg1"/>
              </a:solidFill>
              <a:cs typeface="+mj-cs"/>
            </a:endParaRPr>
          </a:p>
          <a:p>
            <a:pPr algn="ctr"/>
            <a:endParaRPr lang="ar-IQ" sz="2000" b="1" dirty="0">
              <a:solidFill>
                <a:schemeClr val="bg1"/>
              </a:solidFill>
              <a:cs typeface="+mj-cs"/>
            </a:endParaRPr>
          </a:p>
          <a:p>
            <a:pPr algn="ctr"/>
            <a:r>
              <a:rPr lang="ar-IQ" sz="2000" b="1" dirty="0">
                <a:solidFill>
                  <a:schemeClr val="bg1"/>
                </a:solidFill>
                <a:cs typeface="+mj-cs"/>
              </a:rPr>
              <a:t>ملاحظة:- ان لدور تركيز العامل المشبك او المادة المصلبة دور اساسي في عملية اكمال تفاعلات التشابك على الوجه الامثل اضافة الى عامل درجة الحرارة , ومن ثم طبيعة وحالة الفيزيائية للبوليمر .كل هذه العوامل لها تاثير واضح على الصفات النهائية للناتج النهائي .</a:t>
            </a:r>
          </a:p>
          <a:p>
            <a:pPr algn="ctr"/>
            <a:endParaRPr lang="en-US" dirty="0">
              <a:solidFill>
                <a:schemeClr val="bg1"/>
              </a:solidFill>
            </a:endParaRPr>
          </a:p>
        </p:txBody>
      </p:sp>
    </p:spTree>
    <p:extLst>
      <p:ext uri="{BB962C8B-B14F-4D97-AF65-F5344CB8AC3E}">
        <p14:creationId xmlns:p14="http://schemas.microsoft.com/office/powerpoint/2010/main" val="4276522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C03EF-92FC-4B17-A4F6-8171FAB7AAF8}"/>
              </a:ext>
            </a:extLst>
          </p:cNvPr>
          <p:cNvSpPr/>
          <p:nvPr/>
        </p:nvSpPr>
        <p:spPr>
          <a:xfrm>
            <a:off x="238539" y="212035"/>
            <a:ext cx="11714922" cy="646706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troduction Of Elastomer | Pioneer Material Precision Tech. Inc.">
            <a:extLst>
              <a:ext uri="{FF2B5EF4-FFF2-40B4-BE49-F238E27FC236}">
                <a16:creationId xmlns:a16="http://schemas.microsoft.com/office/drawing/2014/main" id="{03A76B1A-6DED-4640-B23D-6098C83263B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5374" y="977348"/>
            <a:ext cx="10681251" cy="5526157"/>
          </a:xfrm>
          <a:prstGeom prst="rect">
            <a:avLst/>
          </a:prstGeom>
          <a:noFill/>
          <a:ln>
            <a:noFill/>
          </a:ln>
        </p:spPr>
      </p:pic>
      <p:sp>
        <p:nvSpPr>
          <p:cNvPr id="6" name="Rectangle 5">
            <a:extLst>
              <a:ext uri="{FF2B5EF4-FFF2-40B4-BE49-F238E27FC236}">
                <a16:creationId xmlns:a16="http://schemas.microsoft.com/office/drawing/2014/main" id="{F01C01C0-1C8A-4CD2-9885-B415416D8D5D}"/>
              </a:ext>
            </a:extLst>
          </p:cNvPr>
          <p:cNvSpPr/>
          <p:nvPr/>
        </p:nvSpPr>
        <p:spPr>
          <a:xfrm>
            <a:off x="4227444" y="284923"/>
            <a:ext cx="3167269" cy="5168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cs typeface="+mj-cs"/>
              </a:rPr>
              <a:t>تقسية أحد انواع مطاط السليكون </a:t>
            </a:r>
            <a:endParaRPr lang="en-US" sz="2000" b="1" u="sng" dirty="0">
              <a:solidFill>
                <a:schemeClr val="bg1"/>
              </a:solidFill>
              <a:cs typeface="+mj-cs"/>
            </a:endParaRPr>
          </a:p>
        </p:txBody>
      </p:sp>
    </p:spTree>
    <p:extLst>
      <p:ext uri="{BB962C8B-B14F-4D97-AF65-F5344CB8AC3E}">
        <p14:creationId xmlns:p14="http://schemas.microsoft.com/office/powerpoint/2010/main" val="358641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BF8381-24CC-4355-AE0D-6ACAA1ADA084}"/>
              </a:ext>
            </a:extLst>
          </p:cNvPr>
          <p:cNvSpPr/>
          <p:nvPr/>
        </p:nvSpPr>
        <p:spPr>
          <a:xfrm>
            <a:off x="278296" y="172278"/>
            <a:ext cx="11635408" cy="650681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rmoset Cure Chemistry Part 3: Epoxy Curing Agents - Polymer Innovation  Blog">
            <a:extLst>
              <a:ext uri="{FF2B5EF4-FFF2-40B4-BE49-F238E27FC236}">
                <a16:creationId xmlns:a16="http://schemas.microsoft.com/office/drawing/2014/main" id="{35F8ACB5-9B00-42FA-A6E9-A2DC71858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861" y="914402"/>
            <a:ext cx="9753600" cy="4896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7F37330-6F06-4644-AA4B-D1883FADACAE}"/>
              </a:ext>
            </a:extLst>
          </p:cNvPr>
          <p:cNvSpPr/>
          <p:nvPr/>
        </p:nvSpPr>
        <p:spPr>
          <a:xfrm>
            <a:off x="4227444" y="284923"/>
            <a:ext cx="3670852" cy="5168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cs typeface="+mj-cs"/>
              </a:rPr>
              <a:t>تقسية أحد انواع راتنجات الايبوكسي </a:t>
            </a:r>
            <a:endParaRPr lang="en-US" sz="2000" b="1" u="sng" dirty="0">
              <a:solidFill>
                <a:schemeClr val="bg1"/>
              </a:solidFill>
              <a:cs typeface="+mj-cs"/>
            </a:endParaRPr>
          </a:p>
        </p:txBody>
      </p:sp>
      <p:sp>
        <p:nvSpPr>
          <p:cNvPr id="6" name="Rectangle 5">
            <a:extLst>
              <a:ext uri="{FF2B5EF4-FFF2-40B4-BE49-F238E27FC236}">
                <a16:creationId xmlns:a16="http://schemas.microsoft.com/office/drawing/2014/main" id="{68071A6D-E971-417F-9253-7256AE0A061F}"/>
              </a:ext>
            </a:extLst>
          </p:cNvPr>
          <p:cNvSpPr/>
          <p:nvPr/>
        </p:nvSpPr>
        <p:spPr>
          <a:xfrm>
            <a:off x="1676400" y="2604051"/>
            <a:ext cx="1490869" cy="4704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solidFill>
              </a:rPr>
              <a:t>Cross-linking Agents</a:t>
            </a:r>
          </a:p>
        </p:txBody>
      </p:sp>
      <p:sp>
        <p:nvSpPr>
          <p:cNvPr id="7" name="Arrow: Down 6">
            <a:extLst>
              <a:ext uri="{FF2B5EF4-FFF2-40B4-BE49-F238E27FC236}">
                <a16:creationId xmlns:a16="http://schemas.microsoft.com/office/drawing/2014/main" id="{B15C4E47-D542-4AB6-9650-318EF4E2B90C}"/>
              </a:ext>
            </a:extLst>
          </p:cNvPr>
          <p:cNvSpPr/>
          <p:nvPr/>
        </p:nvSpPr>
        <p:spPr>
          <a:xfrm rot="10800000">
            <a:off x="2289312" y="1679712"/>
            <a:ext cx="132522" cy="7222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AC43C0-5F02-44FD-95EC-0C22BDCCE62F}"/>
              </a:ext>
            </a:extLst>
          </p:cNvPr>
          <p:cNvSpPr/>
          <p:nvPr/>
        </p:nvSpPr>
        <p:spPr>
          <a:xfrm>
            <a:off x="2080591" y="5811077"/>
            <a:ext cx="8984973" cy="74212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dirty="0">
                <a:solidFill>
                  <a:schemeClr val="bg1"/>
                </a:solidFill>
                <a:cs typeface="+mj-cs"/>
              </a:rPr>
              <a:t>ملاحظة :-يجب الانتباه الى ان وجود الاماء في الامكان التي يستخدم فيها هذا اللاصق يعيق ويؤخر عملية البلمرة لذلك يجب تنظيف المكان من الماء نهائيا </a:t>
            </a:r>
            <a:endParaRPr lang="en-US" sz="2000" b="1" dirty="0">
              <a:solidFill>
                <a:schemeClr val="bg1"/>
              </a:solidFill>
              <a:cs typeface="+mj-cs"/>
            </a:endParaRPr>
          </a:p>
        </p:txBody>
      </p:sp>
    </p:spTree>
    <p:extLst>
      <p:ext uri="{BB962C8B-B14F-4D97-AF65-F5344CB8AC3E}">
        <p14:creationId xmlns:p14="http://schemas.microsoft.com/office/powerpoint/2010/main" val="329837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338030-AB07-440E-A5B4-BC7CA037C778}"/>
              </a:ext>
            </a:extLst>
          </p:cNvPr>
          <p:cNvSpPr/>
          <p:nvPr/>
        </p:nvSpPr>
        <p:spPr>
          <a:xfrm>
            <a:off x="145774" y="185531"/>
            <a:ext cx="11900452" cy="652007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eneric scheme of PU material synthesis. | Download Scientific Diagram">
            <a:extLst>
              <a:ext uri="{FF2B5EF4-FFF2-40B4-BE49-F238E27FC236}">
                <a16:creationId xmlns:a16="http://schemas.microsoft.com/office/drawing/2014/main" id="{EC93ED28-15F5-41C4-96AE-5870BADC0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4" y="1179445"/>
            <a:ext cx="10986052" cy="47972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5C7A02C-B6D3-41D2-B588-6F7F5B1B8F07}"/>
              </a:ext>
            </a:extLst>
          </p:cNvPr>
          <p:cNvSpPr/>
          <p:nvPr/>
        </p:nvSpPr>
        <p:spPr>
          <a:xfrm>
            <a:off x="4227444" y="284923"/>
            <a:ext cx="3670852" cy="5168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cs typeface="+mj-cs"/>
              </a:rPr>
              <a:t>تقسية أحد انواع راتنجات البولي يوريثان </a:t>
            </a:r>
            <a:endParaRPr lang="en-US" sz="2000" b="1" u="sng" dirty="0">
              <a:solidFill>
                <a:schemeClr val="bg1"/>
              </a:solidFill>
              <a:cs typeface="+mj-cs"/>
            </a:endParaRPr>
          </a:p>
        </p:txBody>
      </p:sp>
      <p:sp>
        <p:nvSpPr>
          <p:cNvPr id="5" name="Rectangle 4">
            <a:extLst>
              <a:ext uri="{FF2B5EF4-FFF2-40B4-BE49-F238E27FC236}">
                <a16:creationId xmlns:a16="http://schemas.microsoft.com/office/drawing/2014/main" id="{70AF7B1A-E65C-45EA-A838-B401CEDBA76C}"/>
              </a:ext>
            </a:extLst>
          </p:cNvPr>
          <p:cNvSpPr/>
          <p:nvPr/>
        </p:nvSpPr>
        <p:spPr>
          <a:xfrm>
            <a:off x="6407427" y="2763077"/>
            <a:ext cx="1490869" cy="4704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solidFill>
              </a:rPr>
              <a:t>Cross-linking Agents</a:t>
            </a:r>
          </a:p>
        </p:txBody>
      </p:sp>
      <p:sp>
        <p:nvSpPr>
          <p:cNvPr id="7" name="Arrow: Down 6">
            <a:extLst>
              <a:ext uri="{FF2B5EF4-FFF2-40B4-BE49-F238E27FC236}">
                <a16:creationId xmlns:a16="http://schemas.microsoft.com/office/drawing/2014/main" id="{8F1EFEB3-AED6-48F2-BD20-65C15E725EE2}"/>
              </a:ext>
            </a:extLst>
          </p:cNvPr>
          <p:cNvSpPr/>
          <p:nvPr/>
        </p:nvSpPr>
        <p:spPr>
          <a:xfrm rot="10800000">
            <a:off x="7086600" y="1868556"/>
            <a:ext cx="132522" cy="7222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70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3ECD8C-F26A-4572-ABE4-59F99C1B2961}"/>
              </a:ext>
            </a:extLst>
          </p:cNvPr>
          <p:cNvSpPr/>
          <p:nvPr/>
        </p:nvSpPr>
        <p:spPr>
          <a:xfrm>
            <a:off x="159026" y="159026"/>
            <a:ext cx="11754678" cy="650681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rosslinking and modification of silicones">
            <a:extLst>
              <a:ext uri="{FF2B5EF4-FFF2-40B4-BE49-F238E27FC236}">
                <a16:creationId xmlns:a16="http://schemas.microsoft.com/office/drawing/2014/main" id="{3C60ABD0-5BDE-4790-829C-D244E7E40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3" y="927654"/>
            <a:ext cx="10336694" cy="55129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A461E6-0984-4F1D-96A8-116F31686BC3}"/>
              </a:ext>
            </a:extLst>
          </p:cNvPr>
          <p:cNvSpPr/>
          <p:nvPr/>
        </p:nvSpPr>
        <p:spPr>
          <a:xfrm>
            <a:off x="4227444" y="284923"/>
            <a:ext cx="3670852" cy="5168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cs typeface="+mj-cs"/>
              </a:rPr>
              <a:t>تقسية أحد انواع مطاط السليكون </a:t>
            </a:r>
            <a:endParaRPr lang="en-US" sz="2000" b="1" u="sng" dirty="0">
              <a:solidFill>
                <a:schemeClr val="bg1"/>
              </a:solidFill>
              <a:cs typeface="+mj-cs"/>
            </a:endParaRPr>
          </a:p>
        </p:txBody>
      </p:sp>
    </p:spTree>
    <p:extLst>
      <p:ext uri="{BB962C8B-B14F-4D97-AF65-F5344CB8AC3E}">
        <p14:creationId xmlns:p14="http://schemas.microsoft.com/office/powerpoint/2010/main" val="305177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48A0A-E8CB-4081-B192-EFEEF93EFD9B}"/>
              </a:ext>
            </a:extLst>
          </p:cNvPr>
          <p:cNvSpPr/>
          <p:nvPr/>
        </p:nvSpPr>
        <p:spPr>
          <a:xfrm>
            <a:off x="212035" y="106017"/>
            <a:ext cx="11834191" cy="66128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FEC35B-9C2A-447D-BC14-FFAB0744259D}"/>
              </a:ext>
            </a:extLst>
          </p:cNvPr>
          <p:cNvSpPr/>
          <p:nvPr/>
        </p:nvSpPr>
        <p:spPr>
          <a:xfrm>
            <a:off x="3538330" y="251793"/>
            <a:ext cx="5446644" cy="8481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cs typeface="+mj-cs"/>
              </a:rPr>
              <a:t>تقسية البوليمرات ذات المكون الواحد</a:t>
            </a:r>
            <a:endParaRPr lang="en-US" sz="2000" b="1" u="sng" dirty="0">
              <a:solidFill>
                <a:schemeClr val="bg1"/>
              </a:solidFill>
              <a:cs typeface="+mj-cs"/>
            </a:endParaRPr>
          </a:p>
          <a:p>
            <a:pPr algn="ctr"/>
            <a:r>
              <a:rPr lang="en-US" sz="2000" b="1" u="sng" dirty="0">
                <a:solidFill>
                  <a:schemeClr val="bg1"/>
                </a:solidFill>
                <a:cs typeface="+mj-cs"/>
              </a:rPr>
              <a:t>One Component Curing</a:t>
            </a:r>
            <a:endParaRPr lang="ar-IQ" sz="2000" b="1" u="sng" dirty="0">
              <a:solidFill>
                <a:schemeClr val="bg1"/>
              </a:solidFill>
              <a:cs typeface="+mj-cs"/>
            </a:endParaRPr>
          </a:p>
          <a:p>
            <a:pPr algn="ctr"/>
            <a:endParaRPr lang="en-US" sz="2000" b="1" u="sng" dirty="0">
              <a:solidFill>
                <a:schemeClr val="bg1"/>
              </a:solidFill>
              <a:cs typeface="+mj-cs"/>
            </a:endParaRPr>
          </a:p>
        </p:txBody>
      </p:sp>
      <p:pic>
        <p:nvPicPr>
          <p:cNvPr id="4100" name="Picture 4" descr="Mechanism and kinetics of moisture-curing process of reactive hot melt  polyurethane adhesive - ScienceDirect">
            <a:extLst>
              <a:ext uri="{FF2B5EF4-FFF2-40B4-BE49-F238E27FC236}">
                <a16:creationId xmlns:a16="http://schemas.microsoft.com/office/drawing/2014/main" id="{97DCE230-FAE4-4103-80C1-BCC1CEF01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17" y="1689652"/>
            <a:ext cx="10827025" cy="48834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52B3852-0FD9-437D-B766-86B194E621FA}"/>
              </a:ext>
            </a:extLst>
          </p:cNvPr>
          <p:cNvSpPr/>
          <p:nvPr/>
        </p:nvSpPr>
        <p:spPr>
          <a:xfrm>
            <a:off x="4883426" y="1172822"/>
            <a:ext cx="2425148" cy="443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cs typeface="+mj-cs"/>
              </a:rPr>
              <a:t>1- الرغوات الاسفنجية </a:t>
            </a:r>
            <a:endParaRPr lang="en-US" sz="2000" b="1" u="sng" dirty="0">
              <a:solidFill>
                <a:schemeClr val="bg1"/>
              </a:solidFill>
              <a:cs typeface="+mj-cs"/>
            </a:endParaRPr>
          </a:p>
        </p:txBody>
      </p:sp>
      <p:sp>
        <p:nvSpPr>
          <p:cNvPr id="6" name="Rectangle 5">
            <a:extLst>
              <a:ext uri="{FF2B5EF4-FFF2-40B4-BE49-F238E27FC236}">
                <a16:creationId xmlns:a16="http://schemas.microsoft.com/office/drawing/2014/main" id="{3890FA0D-388F-426A-AA54-796FA5D45346}"/>
              </a:ext>
            </a:extLst>
          </p:cNvPr>
          <p:cNvSpPr/>
          <p:nvPr/>
        </p:nvSpPr>
        <p:spPr>
          <a:xfrm>
            <a:off x="2736574" y="3412434"/>
            <a:ext cx="1490869" cy="4704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solidFill>
              </a:rPr>
              <a:t>Cross-linking Agents</a:t>
            </a:r>
          </a:p>
        </p:txBody>
      </p:sp>
      <p:sp>
        <p:nvSpPr>
          <p:cNvPr id="2" name="Arrow: Down 1">
            <a:extLst>
              <a:ext uri="{FF2B5EF4-FFF2-40B4-BE49-F238E27FC236}">
                <a16:creationId xmlns:a16="http://schemas.microsoft.com/office/drawing/2014/main" id="{7440C82A-EC73-43C1-9580-EFC16D9B8B77}"/>
              </a:ext>
            </a:extLst>
          </p:cNvPr>
          <p:cNvSpPr/>
          <p:nvPr/>
        </p:nvSpPr>
        <p:spPr>
          <a:xfrm rot="10800000">
            <a:off x="3670852" y="2690191"/>
            <a:ext cx="132522" cy="7222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65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4474F-FFEF-4A93-B43D-B9CAB783D3CA}"/>
              </a:ext>
            </a:extLst>
          </p:cNvPr>
          <p:cNvSpPr/>
          <p:nvPr/>
        </p:nvSpPr>
        <p:spPr>
          <a:xfrm>
            <a:off x="92765" y="119270"/>
            <a:ext cx="11873948" cy="661946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BCC93F-2647-4CEC-BA9A-50E78263FA86}"/>
              </a:ext>
            </a:extLst>
          </p:cNvPr>
          <p:cNvSpPr/>
          <p:nvPr/>
        </p:nvSpPr>
        <p:spPr>
          <a:xfrm>
            <a:off x="4287077" y="258421"/>
            <a:ext cx="3240157" cy="6957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cs typeface="+mj-cs"/>
              </a:rPr>
              <a:t>2- اكريلات السيانيد ( صمغ الاميري )</a:t>
            </a:r>
            <a:endParaRPr lang="en-US" sz="2000" b="1" u="sng" dirty="0">
              <a:solidFill>
                <a:schemeClr val="bg1"/>
              </a:solidFill>
              <a:cs typeface="+mj-cs"/>
            </a:endParaRPr>
          </a:p>
        </p:txBody>
      </p:sp>
      <p:pic>
        <p:nvPicPr>
          <p:cNvPr id="6" name="Picture 5">
            <a:extLst>
              <a:ext uri="{FF2B5EF4-FFF2-40B4-BE49-F238E27FC236}">
                <a16:creationId xmlns:a16="http://schemas.microsoft.com/office/drawing/2014/main" id="{195B54A8-CEDD-4221-88D4-AEE214C62A7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9844" y="2839282"/>
            <a:ext cx="10946296" cy="3790121"/>
          </a:xfrm>
          <a:prstGeom prst="rect">
            <a:avLst/>
          </a:prstGeom>
          <a:noFill/>
          <a:ln>
            <a:noFill/>
          </a:ln>
        </p:spPr>
      </p:pic>
      <p:sp>
        <p:nvSpPr>
          <p:cNvPr id="7" name="Rectangle 6">
            <a:extLst>
              <a:ext uri="{FF2B5EF4-FFF2-40B4-BE49-F238E27FC236}">
                <a16:creationId xmlns:a16="http://schemas.microsoft.com/office/drawing/2014/main" id="{9849599A-9FA8-4797-A673-F49774230A88}"/>
              </a:ext>
            </a:extLst>
          </p:cNvPr>
          <p:cNvSpPr/>
          <p:nvPr/>
        </p:nvSpPr>
        <p:spPr>
          <a:xfrm>
            <a:off x="5751443" y="1427923"/>
            <a:ext cx="5764696" cy="69573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dirty="0">
                <a:solidFill>
                  <a:schemeClr val="bg1"/>
                </a:solidFill>
                <a:cs typeface="+mj-cs"/>
              </a:rPr>
              <a:t>يتبلمر صمغ الاميري والذي يسمى ( الفا-الكايل سيانو اكريليت ) بفعل عامل التشابك وهو رطوبة الجو وحسب التفاعل ادناه </a:t>
            </a:r>
            <a:endParaRPr lang="en-US" sz="2000" b="1" dirty="0">
              <a:solidFill>
                <a:schemeClr val="bg1"/>
              </a:solidFill>
              <a:cs typeface="+mj-cs"/>
            </a:endParaRPr>
          </a:p>
        </p:txBody>
      </p:sp>
      <p:pic>
        <p:nvPicPr>
          <p:cNvPr id="5122" name="Picture 2" descr="Cyanoacrylate Glue High Resolution Stock Photography and Images - Alamy">
            <a:extLst>
              <a:ext uri="{FF2B5EF4-FFF2-40B4-BE49-F238E27FC236}">
                <a16:creationId xmlns:a16="http://schemas.microsoft.com/office/drawing/2014/main" id="{F57CD845-74B5-4886-ABA6-6E6C9B08E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43" y="258420"/>
            <a:ext cx="3048000" cy="24715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Most Common Questions and Answers about Cyanoacrylate Adhesives">
            <a:extLst>
              <a:ext uri="{FF2B5EF4-FFF2-40B4-BE49-F238E27FC236}">
                <a16:creationId xmlns:a16="http://schemas.microsoft.com/office/drawing/2014/main" id="{1FA5A2A2-55AE-4419-A7E2-E356C580B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97424"/>
            <a:ext cx="3048000" cy="32128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AFDECAB-48E6-4634-A98D-D5D9C1F95D62}"/>
              </a:ext>
            </a:extLst>
          </p:cNvPr>
          <p:cNvSpPr/>
          <p:nvPr/>
        </p:nvSpPr>
        <p:spPr>
          <a:xfrm>
            <a:off x="675861" y="2832653"/>
            <a:ext cx="1656521" cy="5963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solidFill>
              </a:rPr>
              <a:t>Cross-linking Agents</a:t>
            </a:r>
          </a:p>
        </p:txBody>
      </p:sp>
      <p:sp>
        <p:nvSpPr>
          <p:cNvPr id="2" name="Arrow: Right 1">
            <a:extLst>
              <a:ext uri="{FF2B5EF4-FFF2-40B4-BE49-F238E27FC236}">
                <a16:creationId xmlns:a16="http://schemas.microsoft.com/office/drawing/2014/main" id="{88B97879-5D7E-48D4-A614-8A05802DC199}"/>
              </a:ext>
            </a:extLst>
          </p:cNvPr>
          <p:cNvSpPr/>
          <p:nvPr/>
        </p:nvSpPr>
        <p:spPr>
          <a:xfrm>
            <a:off x="1855304" y="3142430"/>
            <a:ext cx="649357" cy="1573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65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8B8C78-FD65-43E5-9250-D6ABEE327AE1}"/>
              </a:ext>
            </a:extLst>
          </p:cNvPr>
          <p:cNvSpPr/>
          <p:nvPr/>
        </p:nvSpPr>
        <p:spPr>
          <a:xfrm>
            <a:off x="145774" y="172278"/>
            <a:ext cx="11781183" cy="6513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yanoacrylate Glue High Resolution Stock Photography and Images - Alamy">
            <a:extLst>
              <a:ext uri="{FF2B5EF4-FFF2-40B4-BE49-F238E27FC236}">
                <a16:creationId xmlns:a16="http://schemas.microsoft.com/office/drawing/2014/main" id="{B08DD669-825D-44F6-BF85-EA52B3E58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3" y="3429000"/>
            <a:ext cx="3790122" cy="309106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e Most Common Questions and Answers about Cyanoacrylate Adhesives">
            <a:extLst>
              <a:ext uri="{FF2B5EF4-FFF2-40B4-BE49-F238E27FC236}">
                <a16:creationId xmlns:a16="http://schemas.microsoft.com/office/drawing/2014/main" id="{B5CE09B8-BFC6-4629-9981-2A3F5823C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844" y="1047750"/>
            <a:ext cx="4015408" cy="4762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yanoacrylate adhesive, THREEBOND 1741 fluid 20g - Aerial Shop">
            <a:extLst>
              <a:ext uri="{FF2B5EF4-FFF2-40B4-BE49-F238E27FC236}">
                <a16:creationId xmlns:a16="http://schemas.microsoft.com/office/drawing/2014/main" id="{4566DF1F-BB22-4FCF-9772-714D5FEA3E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043" y="337931"/>
            <a:ext cx="3790122" cy="292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27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4B2BC5-B99A-448A-99F3-092B0A1524AD}"/>
              </a:ext>
            </a:extLst>
          </p:cNvPr>
          <p:cNvSpPr/>
          <p:nvPr/>
        </p:nvSpPr>
        <p:spPr>
          <a:xfrm>
            <a:off x="178904" y="258421"/>
            <a:ext cx="11834191" cy="65001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3863B0D-BC29-4D36-9674-2535C88C0520}"/>
              </a:ext>
            </a:extLst>
          </p:cNvPr>
          <p:cNvSpPr/>
          <p:nvPr/>
        </p:nvSpPr>
        <p:spPr>
          <a:xfrm>
            <a:off x="4287077" y="258421"/>
            <a:ext cx="3240157" cy="6957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u="sng" dirty="0">
                <a:solidFill>
                  <a:schemeClr val="bg1"/>
                </a:solidFill>
                <a:cs typeface="+mj-cs"/>
              </a:rPr>
              <a:t>3- مطاط السليكون </a:t>
            </a:r>
            <a:endParaRPr lang="en-US" sz="2400" b="1" u="sng" dirty="0">
              <a:solidFill>
                <a:schemeClr val="bg1"/>
              </a:solidFill>
              <a:cs typeface="+mj-cs"/>
            </a:endParaRPr>
          </a:p>
        </p:txBody>
      </p:sp>
      <p:pic>
        <p:nvPicPr>
          <p:cNvPr id="7172" name="Picture 4" descr="Best Conductive Grease One-component Rtv Silicone Rubber">
            <a:extLst>
              <a:ext uri="{FF2B5EF4-FFF2-40B4-BE49-F238E27FC236}">
                <a16:creationId xmlns:a16="http://schemas.microsoft.com/office/drawing/2014/main" id="{2B0E9D68-5DC3-46A6-BE41-7B06E791C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14738"/>
            <a:ext cx="2186610" cy="1593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celerating Cure of Silicone Adhesives | 2017-06-07 | Adhesives &amp;amp; Sealants  Industry">
            <a:extLst>
              <a:ext uri="{FF2B5EF4-FFF2-40B4-BE49-F238E27FC236}">
                <a16:creationId xmlns:a16="http://schemas.microsoft.com/office/drawing/2014/main" id="{D0BC4B5C-D2C1-42A7-BEC1-FC5AADD31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825" y="1298713"/>
            <a:ext cx="9077739" cy="50515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6D4BA73-097A-4324-B932-3C3883E58333}"/>
              </a:ext>
            </a:extLst>
          </p:cNvPr>
          <p:cNvSpPr/>
          <p:nvPr/>
        </p:nvSpPr>
        <p:spPr>
          <a:xfrm>
            <a:off x="6374296" y="3790122"/>
            <a:ext cx="742121" cy="4770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solidFill>
              </a:rPr>
              <a:t>H2O</a:t>
            </a:r>
          </a:p>
        </p:txBody>
      </p:sp>
      <p:sp>
        <p:nvSpPr>
          <p:cNvPr id="8" name="Rectangle 7">
            <a:extLst>
              <a:ext uri="{FF2B5EF4-FFF2-40B4-BE49-F238E27FC236}">
                <a16:creationId xmlns:a16="http://schemas.microsoft.com/office/drawing/2014/main" id="{F709D7B0-F543-4B17-BF93-F6BA08EBBD95}"/>
              </a:ext>
            </a:extLst>
          </p:cNvPr>
          <p:cNvSpPr/>
          <p:nvPr/>
        </p:nvSpPr>
        <p:spPr>
          <a:xfrm>
            <a:off x="2617304" y="1398101"/>
            <a:ext cx="1961321" cy="5963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solidFill>
              </a:rPr>
              <a:t>Cross-linking Agents</a:t>
            </a:r>
          </a:p>
        </p:txBody>
      </p:sp>
      <p:sp>
        <p:nvSpPr>
          <p:cNvPr id="11" name="Arrow: Down 10">
            <a:extLst>
              <a:ext uri="{FF2B5EF4-FFF2-40B4-BE49-F238E27FC236}">
                <a16:creationId xmlns:a16="http://schemas.microsoft.com/office/drawing/2014/main" id="{08F8FFF9-7B21-4C84-8AB6-D582D6DD79ED}"/>
              </a:ext>
            </a:extLst>
          </p:cNvPr>
          <p:cNvSpPr/>
          <p:nvPr/>
        </p:nvSpPr>
        <p:spPr>
          <a:xfrm>
            <a:off x="2994991" y="1789043"/>
            <a:ext cx="251792" cy="914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gonal Stripe 2">
            <a:extLst>
              <a:ext uri="{FF2B5EF4-FFF2-40B4-BE49-F238E27FC236}">
                <a16:creationId xmlns:a16="http://schemas.microsoft.com/office/drawing/2014/main" id="{C6CB653E-59F8-4299-8273-E5FC24D3AE8E}"/>
              </a:ext>
            </a:extLst>
          </p:cNvPr>
          <p:cNvSpPr/>
          <p:nvPr/>
        </p:nvSpPr>
        <p:spPr>
          <a:xfrm>
            <a:off x="8865704" y="4426226"/>
            <a:ext cx="1775792" cy="1133061"/>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3032DB3C-F5EC-413F-A160-D8FF43FA9C56}"/>
              </a:ext>
            </a:extLst>
          </p:cNvPr>
          <p:cNvSpPr/>
          <p:nvPr/>
        </p:nvSpPr>
        <p:spPr>
          <a:xfrm>
            <a:off x="2080591" y="5559287"/>
            <a:ext cx="8984973" cy="72224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dirty="0">
                <a:solidFill>
                  <a:schemeClr val="bg1"/>
                </a:solidFill>
                <a:cs typeface="+mj-cs"/>
              </a:rPr>
              <a:t>ملاحظة :-يجب الانتباه الى ان وجود الاماء في الامكان التي يستخدم فيها هذا اللاصق يعيق ويؤخر عملية البلمرة لذلك يجب تنظيف المكان من الماء نهائيا </a:t>
            </a:r>
            <a:endParaRPr lang="en-US" sz="2000" b="1" dirty="0">
              <a:solidFill>
                <a:schemeClr val="bg1"/>
              </a:solidFill>
              <a:cs typeface="+mj-cs"/>
            </a:endParaRPr>
          </a:p>
        </p:txBody>
      </p:sp>
    </p:spTree>
    <p:extLst>
      <p:ext uri="{BB962C8B-B14F-4D97-AF65-F5344CB8AC3E}">
        <p14:creationId xmlns:p14="http://schemas.microsoft.com/office/powerpoint/2010/main" val="2198189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B3B9C4-C522-487B-BD12-FD492DE41ED5}"/>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B0AA93AD-BEDB-403A-9A5E-8774A3D2769C}"/>
              </a:ext>
            </a:extLst>
          </p:cNvPr>
          <p:cNvSpPr/>
          <p:nvPr/>
        </p:nvSpPr>
        <p:spPr>
          <a:xfrm>
            <a:off x="198783" y="198783"/>
            <a:ext cx="11781182" cy="646706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ilicone rubber - Wikipedia">
            <a:extLst>
              <a:ext uri="{FF2B5EF4-FFF2-40B4-BE49-F238E27FC236}">
                <a16:creationId xmlns:a16="http://schemas.microsoft.com/office/drawing/2014/main" id="{5D7FDEDE-6CE5-4C2A-9D0C-249DCDDA3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394" y="795130"/>
            <a:ext cx="9965634" cy="5049078"/>
          </a:xfrm>
          <a:prstGeom prst="rect">
            <a:avLst/>
          </a:prstGeom>
          <a:noFill/>
          <a:extLst>
            <a:ext uri="{909E8E84-426E-40DD-AFC4-6F175D3DCCD1}">
              <a14:hiddenFill xmlns:a14="http://schemas.microsoft.com/office/drawing/2010/main">
                <a:solidFill>
                  <a:srgbClr val="FFFFFF"/>
                </a:solidFill>
              </a14:hiddenFill>
            </a:ext>
          </a:extLst>
        </p:spPr>
      </p:pic>
      <p:sp>
        <p:nvSpPr>
          <p:cNvPr id="2" name="Diagonal Stripe 1">
            <a:extLst>
              <a:ext uri="{FF2B5EF4-FFF2-40B4-BE49-F238E27FC236}">
                <a16:creationId xmlns:a16="http://schemas.microsoft.com/office/drawing/2014/main" id="{061037FA-FB3D-433D-8D15-B054B89EDAF4}"/>
              </a:ext>
            </a:extLst>
          </p:cNvPr>
          <p:cNvSpPr/>
          <p:nvPr/>
        </p:nvSpPr>
        <p:spPr>
          <a:xfrm>
            <a:off x="7606748" y="5257800"/>
            <a:ext cx="1444487" cy="400878"/>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3B462755-7380-4DF9-9DA7-7078D20FE618}"/>
              </a:ext>
            </a:extLst>
          </p:cNvPr>
          <p:cNvSpPr/>
          <p:nvPr/>
        </p:nvSpPr>
        <p:spPr>
          <a:xfrm>
            <a:off x="4310890" y="3429000"/>
            <a:ext cx="1961321" cy="5963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solidFill>
              </a:rPr>
              <a:t>Cross-linking Agents</a:t>
            </a:r>
          </a:p>
        </p:txBody>
      </p:sp>
      <p:sp>
        <p:nvSpPr>
          <p:cNvPr id="7" name="Arrow: Down 6">
            <a:extLst>
              <a:ext uri="{FF2B5EF4-FFF2-40B4-BE49-F238E27FC236}">
                <a16:creationId xmlns:a16="http://schemas.microsoft.com/office/drawing/2014/main" id="{20A0C8D6-FA00-466C-9136-C9ABABA0711F}"/>
              </a:ext>
            </a:extLst>
          </p:cNvPr>
          <p:cNvSpPr/>
          <p:nvPr/>
        </p:nvSpPr>
        <p:spPr>
          <a:xfrm rot="13487711">
            <a:off x="5552007" y="2743960"/>
            <a:ext cx="251792" cy="914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70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5E9D43-E631-4D97-B709-6493A1C9236A}"/>
              </a:ext>
            </a:extLst>
          </p:cNvPr>
          <p:cNvSpPr/>
          <p:nvPr/>
        </p:nvSpPr>
        <p:spPr>
          <a:xfrm>
            <a:off x="225287" y="185530"/>
            <a:ext cx="11754678" cy="652007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ce Between Branched and Crosslinked Polymers | Compare the  Difference Between Similar Terms">
            <a:extLst>
              <a:ext uri="{FF2B5EF4-FFF2-40B4-BE49-F238E27FC236}">
                <a16:creationId xmlns:a16="http://schemas.microsoft.com/office/drawing/2014/main" id="{24C63B28-5C9C-4832-ACEB-D3424D7EA3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0661" y="503583"/>
            <a:ext cx="10230678" cy="5367130"/>
          </a:xfrm>
          <a:prstGeom prst="rect">
            <a:avLst/>
          </a:prstGeom>
          <a:noFill/>
          <a:ln>
            <a:noFill/>
          </a:ln>
        </p:spPr>
      </p:pic>
    </p:spTree>
    <p:extLst>
      <p:ext uri="{BB962C8B-B14F-4D97-AF65-F5344CB8AC3E}">
        <p14:creationId xmlns:p14="http://schemas.microsoft.com/office/powerpoint/2010/main" val="306110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7B00E4-576C-401C-9D03-383B8C40070E}"/>
              </a:ext>
            </a:extLst>
          </p:cNvPr>
          <p:cNvSpPr/>
          <p:nvPr/>
        </p:nvSpPr>
        <p:spPr>
          <a:xfrm>
            <a:off x="198783" y="142461"/>
            <a:ext cx="11834191" cy="657307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47DBB88-5416-4ABE-A591-B32507BD7FAE}"/>
              </a:ext>
            </a:extLst>
          </p:cNvPr>
          <p:cNvSpPr/>
          <p:nvPr/>
        </p:nvSpPr>
        <p:spPr>
          <a:xfrm>
            <a:off x="3617842" y="265043"/>
            <a:ext cx="4770783" cy="7553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dirty="0">
                <a:solidFill>
                  <a:schemeClr val="bg1"/>
                </a:solidFill>
                <a:cs typeface="+mj-cs"/>
              </a:rPr>
              <a:t>امثلة لبعض عوامل التشابك </a:t>
            </a:r>
            <a:endParaRPr lang="en-US" sz="2000" b="1" dirty="0">
              <a:solidFill>
                <a:schemeClr val="bg1"/>
              </a:solidFill>
              <a:cs typeface="+mj-cs"/>
            </a:endParaRPr>
          </a:p>
        </p:txBody>
      </p:sp>
      <p:pic>
        <p:nvPicPr>
          <p:cNvPr id="6" name="Picture 5" descr="In Situ‐Forming Cross‐linking Hydrogel Systems: Chemistry and Biomedical  Applications | IntechOpen">
            <a:extLst>
              <a:ext uri="{FF2B5EF4-FFF2-40B4-BE49-F238E27FC236}">
                <a16:creationId xmlns:a16="http://schemas.microsoft.com/office/drawing/2014/main" id="{C8F03953-4FF7-47FB-923B-9C841AEC8A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18591" y="1169504"/>
            <a:ext cx="9554817" cy="4518991"/>
          </a:xfrm>
          <a:prstGeom prst="rect">
            <a:avLst/>
          </a:prstGeom>
          <a:noFill/>
          <a:ln>
            <a:noFill/>
          </a:ln>
        </p:spPr>
      </p:pic>
    </p:spTree>
    <p:extLst>
      <p:ext uri="{BB962C8B-B14F-4D97-AF65-F5344CB8AC3E}">
        <p14:creationId xmlns:p14="http://schemas.microsoft.com/office/powerpoint/2010/main" val="27424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2C06A0-7AAD-44B0-9F12-45C9941D8FDF}"/>
              </a:ext>
            </a:extLst>
          </p:cNvPr>
          <p:cNvSpPr/>
          <p:nvPr/>
        </p:nvSpPr>
        <p:spPr>
          <a:xfrm>
            <a:off x="238539" y="212035"/>
            <a:ext cx="11834191" cy="650681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hysical and chemical cross-linking of hyaloronic acid-based hydrogels |  Download Scientific Diagram">
            <a:extLst>
              <a:ext uri="{FF2B5EF4-FFF2-40B4-BE49-F238E27FC236}">
                <a16:creationId xmlns:a16="http://schemas.microsoft.com/office/drawing/2014/main" id="{D7A80303-6A5E-4EB0-B8D6-CA5DD34212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1635" y="675861"/>
            <a:ext cx="10933043" cy="5685182"/>
          </a:xfrm>
          <a:prstGeom prst="rect">
            <a:avLst/>
          </a:prstGeom>
          <a:noFill/>
          <a:ln>
            <a:noFill/>
          </a:ln>
        </p:spPr>
      </p:pic>
    </p:spTree>
    <p:extLst>
      <p:ext uri="{BB962C8B-B14F-4D97-AF65-F5344CB8AC3E}">
        <p14:creationId xmlns:p14="http://schemas.microsoft.com/office/powerpoint/2010/main" val="151328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D0B919-8D6B-46C0-A4BF-AE58AD50E8C3}"/>
              </a:ext>
            </a:extLst>
          </p:cNvPr>
          <p:cNvSpPr/>
          <p:nvPr/>
        </p:nvSpPr>
        <p:spPr>
          <a:xfrm>
            <a:off x="172278" y="159026"/>
            <a:ext cx="11794435" cy="652006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6.1.3: Examples on SAP cross-linking agents. | Download Scientific Diagram">
            <a:extLst>
              <a:ext uri="{FF2B5EF4-FFF2-40B4-BE49-F238E27FC236}">
                <a16:creationId xmlns:a16="http://schemas.microsoft.com/office/drawing/2014/main" id="{BD3B293C-1A6E-4BB9-AACC-3A65841863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5617" y="742121"/>
            <a:ext cx="10707757" cy="5565913"/>
          </a:xfrm>
          <a:prstGeom prst="rect">
            <a:avLst/>
          </a:prstGeom>
          <a:noFill/>
          <a:ln>
            <a:noFill/>
          </a:ln>
        </p:spPr>
      </p:pic>
    </p:spTree>
    <p:extLst>
      <p:ext uri="{BB962C8B-B14F-4D97-AF65-F5344CB8AC3E}">
        <p14:creationId xmlns:p14="http://schemas.microsoft.com/office/powerpoint/2010/main" val="64986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80FEA5-88C0-415D-9185-365134C9A159}"/>
              </a:ext>
            </a:extLst>
          </p:cNvPr>
          <p:cNvSpPr/>
          <p:nvPr/>
        </p:nvSpPr>
        <p:spPr>
          <a:xfrm>
            <a:off x="185530" y="106017"/>
            <a:ext cx="11714922" cy="663934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916D1A3-1008-4D13-822E-4D35476AC468}"/>
              </a:ext>
            </a:extLst>
          </p:cNvPr>
          <p:cNvSpPr/>
          <p:nvPr/>
        </p:nvSpPr>
        <p:spPr>
          <a:xfrm>
            <a:off x="3657598" y="112643"/>
            <a:ext cx="4770783" cy="7553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dirty="0">
                <a:solidFill>
                  <a:schemeClr val="bg1"/>
                </a:solidFill>
                <a:cs typeface="+mj-cs"/>
              </a:rPr>
              <a:t>امثلة مختلفة لبعض تفاعلات التشابك </a:t>
            </a:r>
            <a:endParaRPr lang="en-US" sz="2000" b="1" dirty="0">
              <a:solidFill>
                <a:schemeClr val="bg1"/>
              </a:solidFill>
              <a:cs typeface="+mj-cs"/>
            </a:endParaRPr>
          </a:p>
        </p:txBody>
      </p:sp>
      <p:pic>
        <p:nvPicPr>
          <p:cNvPr id="6" name="Picture 5" descr="Cross-linking of polystyrene by Friedel–Crafts chemistry to improve thermal  stability - ScienceDirect">
            <a:extLst>
              <a:ext uri="{FF2B5EF4-FFF2-40B4-BE49-F238E27FC236}">
                <a16:creationId xmlns:a16="http://schemas.microsoft.com/office/drawing/2014/main" id="{E16A1927-8485-4026-BAB2-D8A85DD4DC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60713" y="1610138"/>
            <a:ext cx="8070573" cy="4207565"/>
          </a:xfrm>
          <a:prstGeom prst="rect">
            <a:avLst/>
          </a:prstGeom>
          <a:noFill/>
          <a:ln>
            <a:noFill/>
          </a:ln>
        </p:spPr>
      </p:pic>
    </p:spTree>
    <p:extLst>
      <p:ext uri="{BB962C8B-B14F-4D97-AF65-F5344CB8AC3E}">
        <p14:creationId xmlns:p14="http://schemas.microsoft.com/office/powerpoint/2010/main" val="267801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F5065D-71E9-40FD-9B10-6A450E346BE4}"/>
              </a:ext>
            </a:extLst>
          </p:cNvPr>
          <p:cNvSpPr/>
          <p:nvPr/>
        </p:nvSpPr>
        <p:spPr>
          <a:xfrm>
            <a:off x="278296" y="132522"/>
            <a:ext cx="11701669" cy="654657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olymers">
            <a:extLst>
              <a:ext uri="{FF2B5EF4-FFF2-40B4-BE49-F238E27FC236}">
                <a16:creationId xmlns:a16="http://schemas.microsoft.com/office/drawing/2014/main" id="{E867C0F8-AD57-4AEB-9466-D99E577607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0661" y="556591"/>
            <a:ext cx="10230678" cy="5406887"/>
          </a:xfrm>
          <a:prstGeom prst="rect">
            <a:avLst/>
          </a:prstGeom>
          <a:noFill/>
          <a:ln>
            <a:noFill/>
          </a:ln>
        </p:spPr>
      </p:pic>
    </p:spTree>
    <p:extLst>
      <p:ext uri="{BB962C8B-B14F-4D97-AF65-F5344CB8AC3E}">
        <p14:creationId xmlns:p14="http://schemas.microsoft.com/office/powerpoint/2010/main" val="149158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2D3769-3B31-4A05-AD77-267FCF41DD81}"/>
              </a:ext>
            </a:extLst>
          </p:cNvPr>
          <p:cNvSpPr/>
          <p:nvPr/>
        </p:nvSpPr>
        <p:spPr>
          <a:xfrm>
            <a:off x="291548" y="212035"/>
            <a:ext cx="11608904" cy="654657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ross linking condensation reaction of polyvinyl alcohol with borax |  Download Scientific Diagram">
            <a:extLst>
              <a:ext uri="{FF2B5EF4-FFF2-40B4-BE49-F238E27FC236}">
                <a16:creationId xmlns:a16="http://schemas.microsoft.com/office/drawing/2014/main" id="{6602D96A-01F3-46B7-A542-BEA4752B549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8470" y="1186649"/>
            <a:ext cx="9939131" cy="4882847"/>
          </a:xfrm>
          <a:prstGeom prst="rect">
            <a:avLst/>
          </a:prstGeom>
          <a:noFill/>
          <a:ln>
            <a:noFill/>
          </a:ln>
        </p:spPr>
      </p:pic>
      <p:sp>
        <p:nvSpPr>
          <p:cNvPr id="6" name="Rectangle 5">
            <a:extLst>
              <a:ext uri="{FF2B5EF4-FFF2-40B4-BE49-F238E27FC236}">
                <a16:creationId xmlns:a16="http://schemas.microsoft.com/office/drawing/2014/main" id="{393306DE-3D12-4A45-8F39-DDCDD513B06D}"/>
              </a:ext>
            </a:extLst>
          </p:cNvPr>
          <p:cNvSpPr/>
          <p:nvPr/>
        </p:nvSpPr>
        <p:spPr>
          <a:xfrm>
            <a:off x="2676939" y="440925"/>
            <a:ext cx="6321287" cy="5168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cs typeface="+mj-cs"/>
              </a:rPr>
              <a:t>تفاعل التشابك لبولي كحول الفاينيل باستخدام حامض البوريك </a:t>
            </a:r>
            <a:endParaRPr lang="en-US" sz="2000" b="1" u="sng" dirty="0">
              <a:solidFill>
                <a:schemeClr val="bg1"/>
              </a:solidFill>
              <a:cs typeface="+mj-cs"/>
            </a:endParaRPr>
          </a:p>
        </p:txBody>
      </p:sp>
    </p:spTree>
    <p:extLst>
      <p:ext uri="{BB962C8B-B14F-4D97-AF65-F5344CB8AC3E}">
        <p14:creationId xmlns:p14="http://schemas.microsoft.com/office/powerpoint/2010/main" val="413703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B703B0-A939-4FDA-9719-02CF7C2DA4C4}"/>
              </a:ext>
            </a:extLst>
          </p:cNvPr>
          <p:cNvSpPr/>
          <p:nvPr/>
        </p:nvSpPr>
        <p:spPr>
          <a:xfrm>
            <a:off x="198783" y="198783"/>
            <a:ext cx="11741426" cy="655982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troduction Of Elastomer | Pioneer Material Precision Tech. Inc.">
            <a:extLst>
              <a:ext uri="{FF2B5EF4-FFF2-40B4-BE49-F238E27FC236}">
                <a16:creationId xmlns:a16="http://schemas.microsoft.com/office/drawing/2014/main" id="{8950A5EE-E1C6-403B-B0A2-8D65E3A3BA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4522" y="1018905"/>
            <a:ext cx="10349947" cy="5540921"/>
          </a:xfrm>
          <a:prstGeom prst="rect">
            <a:avLst/>
          </a:prstGeom>
          <a:noFill/>
          <a:ln>
            <a:noFill/>
          </a:ln>
        </p:spPr>
      </p:pic>
      <p:sp>
        <p:nvSpPr>
          <p:cNvPr id="6" name="Rectangle 5">
            <a:extLst>
              <a:ext uri="{FF2B5EF4-FFF2-40B4-BE49-F238E27FC236}">
                <a16:creationId xmlns:a16="http://schemas.microsoft.com/office/drawing/2014/main" id="{1CE1AF02-2527-4E68-ACEB-2D1ECFD7FEA7}"/>
              </a:ext>
            </a:extLst>
          </p:cNvPr>
          <p:cNvSpPr/>
          <p:nvPr/>
        </p:nvSpPr>
        <p:spPr>
          <a:xfrm>
            <a:off x="4028661" y="440925"/>
            <a:ext cx="3167269" cy="5168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cs typeface="+mj-cs"/>
              </a:rPr>
              <a:t>تقسية مطاط النايترايل </a:t>
            </a:r>
            <a:endParaRPr lang="en-US" sz="2000" b="1" u="sng" dirty="0">
              <a:solidFill>
                <a:schemeClr val="bg1"/>
              </a:solidFill>
              <a:cs typeface="+mj-cs"/>
            </a:endParaRPr>
          </a:p>
        </p:txBody>
      </p:sp>
    </p:spTree>
    <p:extLst>
      <p:ext uri="{BB962C8B-B14F-4D97-AF65-F5344CB8AC3E}">
        <p14:creationId xmlns:p14="http://schemas.microsoft.com/office/powerpoint/2010/main" val="28602192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252</TotalTime>
  <Words>352</Words>
  <Application>Microsoft Office PowerPoint</Application>
  <PresentationFormat>Widescreen</PresentationFormat>
  <Paragraphs>33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17</cp:revision>
  <dcterms:created xsi:type="dcterms:W3CDTF">2021-09-28T07:48:52Z</dcterms:created>
  <dcterms:modified xsi:type="dcterms:W3CDTF">2021-10-03T07:13:04Z</dcterms:modified>
</cp:coreProperties>
</file>